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0" r:id="rId2"/>
    <p:sldMasterId id="2147483665" r:id="rId3"/>
  </p:sldMasterIdLst>
  <p:notesMasterIdLst>
    <p:notesMasterId r:id="rId5"/>
  </p:notesMasterIdLst>
  <p:handoutMasterIdLst>
    <p:handoutMasterId r:id="rId6"/>
  </p:handoutMasterIdLst>
  <p:sldIdLst>
    <p:sldId id="308" r:id="rId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 userDrawn="1">
          <p15:clr>
            <a:srgbClr val="A4A3A4"/>
          </p15:clr>
        </p15:guide>
        <p15:guide id="2" orient="horz" pos="2149">
          <p15:clr>
            <a:srgbClr val="A4A3A4"/>
          </p15:clr>
        </p15:guide>
        <p15:guide id="3" pos="5473">
          <p15:clr>
            <a:srgbClr val="A4A3A4"/>
          </p15:clr>
        </p15:guide>
        <p15:guide id="4" pos="2880">
          <p15:clr>
            <a:srgbClr val="A4A3A4"/>
          </p15:clr>
        </p15:guide>
        <p15:guide id="5" pos="2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16"/>
    <a:srgbClr val="0B7918"/>
    <a:srgbClr val="20F859"/>
    <a:srgbClr val="008444"/>
    <a:srgbClr val="007020"/>
    <a:srgbClr val="009A2C"/>
    <a:srgbClr val="99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4269"/>
        <p:guide orient="horz" pos="2149"/>
        <p:guide pos="5473"/>
        <p:guide pos="2880"/>
        <p:guide pos="2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EB6C-2A27-3946-A2EA-11D63A6559AC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708E9-2C6C-9145-8C18-3D1CEFF30D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90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A2364-3ACF-5E47-8CB5-EC5672187836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F87E5-BB08-7C41-8769-4486A0F922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57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F87E5-BB08-7C41-8769-4486A0F922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6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4728" y="4091517"/>
            <a:ext cx="4417290" cy="341937"/>
          </a:xfrm>
          <a:prstGeom prst="rect">
            <a:avLst/>
          </a:prstGeom>
        </p:spPr>
        <p:txBody>
          <a:bodyPr/>
          <a:lstStyle>
            <a:lvl1pPr algn="l">
              <a:defRPr sz="1400">
                <a:latin typeface="Trajan Sans Pro"/>
                <a:cs typeface="Trajan Sans Pr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02424" y="4410363"/>
            <a:ext cx="4409593" cy="58497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tx1"/>
                </a:solidFill>
                <a:latin typeface="Trajan Sans Pro"/>
                <a:cs typeface="Trajan Sans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04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1B4D30-2080-AD4B-9331-5BAFDCD7317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46448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1B4D30-2080-AD4B-9331-5BAFDCD7317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97199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4D30-2080-AD4B-9331-5BAFDCD7317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750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4D30-2080-AD4B-9331-5BAFDCD7317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46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21" y="277091"/>
            <a:ext cx="8251152" cy="114684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121" y="1598228"/>
            <a:ext cx="8251152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4D30-2080-AD4B-9331-5BAFDCD7317B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025" y="3201988"/>
            <a:ext cx="4025611" cy="27400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79759" y="3201988"/>
            <a:ext cx="4025514" cy="2740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2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521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201"/>
            <a:ext cx="6400800" cy="5780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54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4D249C-9EFE-4371-8CC7-EE1ADFF7A7D8}" type="datetimeFigureOut">
              <a:rPr lang="pt-BR" smtClean="0"/>
              <a:pPr/>
              <a:t>24/03/2023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EC5AC20-F3DD-49A3-B532-AAA4858496A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3055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4D30-2080-AD4B-9331-5BAFDCD7317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8015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1B4D30-2080-AD4B-9331-5BAFDCD7317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26995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4D30-2080-AD4B-9331-5BAFDCD7317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350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4D30-2080-AD4B-9331-5BAFDCD7317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504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4D30-2080-AD4B-9331-5BAFDCD7317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418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B4D30-2080-AD4B-9331-5BAFDCD7317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006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dori Watermark_4-3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14651"/>
          <a:stretch/>
        </p:blipFill>
        <p:spPr>
          <a:xfrm>
            <a:off x="0" y="7112"/>
            <a:ext cx="914462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29640" y="2190142"/>
            <a:ext cx="38354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9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836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56119"/>
            <a:ext cx="8229600" cy="73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133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Trajan Sans Pro"/>
          <a:ea typeface="+mj-ea"/>
          <a:cs typeface="Trajan Sans Pro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Trajan Sans Pro"/>
          <a:ea typeface="+mn-ea"/>
          <a:cs typeface="Trajan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rajan Sans Pro"/>
          <a:ea typeface="+mn-ea"/>
          <a:cs typeface="Trajan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ajan Sans Pro"/>
          <a:ea typeface="+mn-ea"/>
          <a:cs typeface="Trajan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rajan Sans Pro"/>
          <a:ea typeface="+mn-ea"/>
          <a:cs typeface="Trajan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rajan Sans Pro"/>
          <a:ea typeface="+mn-ea"/>
          <a:cs typeface="Trajan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7"/>
          <p:cNvSpPr/>
          <p:nvPr userDrawn="1"/>
        </p:nvSpPr>
        <p:spPr>
          <a:xfrm>
            <a:off x="0" y="6316905"/>
            <a:ext cx="9144000" cy="536222"/>
          </a:xfrm>
          <a:prstGeom prst="rect">
            <a:avLst/>
          </a:prstGeom>
          <a:gradFill flip="none" rotWithShape="1">
            <a:gsLst>
              <a:gs pos="13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0894" y="6379089"/>
            <a:ext cx="910243" cy="4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51" r:id="rId12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B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6244276"/>
          <a:ext cx="9182391" cy="613723"/>
        </p:xfrm>
        <a:graphic>
          <a:graphicData uri="http://schemas.openxmlformats.org/drawingml/2006/table">
            <a:tbl>
              <a:tblPr/>
              <a:tblGrid>
                <a:gridCol w="2402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80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3723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0" dirty="0">
                        <a:solidFill>
                          <a:srgbClr val="FF0000"/>
                        </a:solidFill>
                        <a:latin typeface="Calibri Light"/>
                        <a:ea typeface="Times New Roman"/>
                        <a:cs typeface="Arial"/>
                      </a:endParaRPr>
                    </a:p>
                  </a:txBody>
                  <a:tcPr marL="65732" marR="65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      </a:t>
                      </a:r>
                      <a:r>
                        <a:rPr lang="pt-B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Todas as vagas divulgadas estendem-se às pessoas com deficiência ou</a:t>
                      </a:r>
                      <a:r>
                        <a:rPr lang="pt-BR" sz="13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pt-BR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reabilitadas.</a:t>
                      </a:r>
                    </a:p>
                  </a:txBody>
                  <a:tcPr marL="65732" marR="657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2B4B522-193B-4BC6-94AD-2B50C47EB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8337" r="1615" b="16274"/>
          <a:stretch/>
        </p:blipFill>
        <p:spPr>
          <a:xfrm>
            <a:off x="6300390" y="4249662"/>
            <a:ext cx="2882001" cy="1994614"/>
          </a:xfrm>
          <a:prstGeom prst="rect">
            <a:avLst/>
          </a:prstGeom>
          <a:effectLst>
            <a:outerShdw sx="1000" sy="1000" algn="t" rotWithShape="0">
              <a:prstClr val="black"/>
            </a:outerShdw>
            <a:reflection endPos="0" dir="5400000" sy="-100000" algn="bl" rotWithShape="0"/>
            <a:softEdge rad="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6076BF6-DED8-446C-AC68-DE6FAA943D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539" t="36350" r="1965" b="18225"/>
          <a:stretch/>
        </p:blipFill>
        <p:spPr>
          <a:xfrm>
            <a:off x="6300387" y="1"/>
            <a:ext cx="2882003" cy="199625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dist="50800" sx="1000" sy="1000" algn="ctr" rotWithShape="0">
              <a:srgbClr val="000000"/>
            </a:outerShdw>
            <a:reflection endPos="0" dir="5400000" sy="-100000" algn="bl" rotWithShape="0"/>
            <a:softEdge rad="0"/>
          </a:effectLst>
          <a:scene3d>
            <a:camera prst="orthographicFront"/>
            <a:lightRig rig="threePt" dir="t"/>
          </a:scene3d>
          <a:sp3d/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16" y="6395225"/>
            <a:ext cx="334032" cy="334032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149077" y="414198"/>
            <a:ext cx="6071400" cy="4678204"/>
          </a:xfrm>
          <a:prstGeom prst="rect">
            <a:avLst/>
          </a:prstGeo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pt-BR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ENCARE ESSE DESAFIO COM A GENTE!</a:t>
            </a:r>
          </a:p>
          <a:p>
            <a:pPr lvl="0" algn="ctr"/>
            <a:endParaRPr lang="pt-BR" sz="15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t-BR" sz="23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ESTAGIÁRIO DE ENGENHARIA </a:t>
            </a:r>
            <a:r>
              <a:rPr lang="pt-BR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DE PROCESSOS</a:t>
            </a:r>
            <a:endParaRPr lang="pt-BR" sz="24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9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Requisitos</a:t>
            </a:r>
            <a:r>
              <a:rPr lang="pt-BR" sz="1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	 </a:t>
            </a:r>
            <a:r>
              <a:rPr lang="pt-BR" dirty="0" smtClean="0">
                <a:solidFill>
                  <a:schemeClr val="bg1"/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Cursar </a:t>
            </a:r>
            <a:r>
              <a:rPr lang="pt-BR" dirty="0">
                <a:solidFill>
                  <a:schemeClr val="bg1"/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a partir </a:t>
            </a:r>
            <a:r>
              <a:rPr lang="pt-BR" dirty="0" smtClean="0">
                <a:solidFill>
                  <a:schemeClr val="bg1"/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do 3° ano </a:t>
            </a:r>
            <a:r>
              <a:rPr lang="pt-BR" dirty="0">
                <a:solidFill>
                  <a:schemeClr val="bg1"/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de Engenharia Mecânica, </a:t>
            </a:r>
            <a:r>
              <a:rPr lang="pt-BR" dirty="0" smtClean="0">
                <a:solidFill>
                  <a:schemeClr val="bg1"/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Engenharia Química</a:t>
            </a:r>
            <a:r>
              <a:rPr lang="pt-BR" dirty="0">
                <a:solidFill>
                  <a:schemeClr val="bg1"/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, Engenharia de Produção ou áreas relacionadas. Perfil </a:t>
            </a:r>
            <a:r>
              <a:rPr lang="pt-BR" dirty="0" smtClean="0">
                <a:solidFill>
                  <a:schemeClr val="bg1"/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proativo e boa comunicação. Pacote office.</a:t>
            </a:r>
          </a:p>
          <a:p>
            <a:pPr algn="just"/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9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Atividades: </a:t>
            </a:r>
            <a:endParaRPr lang="pt-BR" sz="19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	</a:t>
            </a:r>
            <a:r>
              <a:rPr lang="pt-BR" dirty="0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Auxiliar no monitoramento de 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parâmetros e </a:t>
            </a:r>
            <a:r>
              <a:rPr lang="pt-BR" dirty="0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fluxos, 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visando </a:t>
            </a:r>
            <a:r>
              <a:rPr lang="pt-BR" dirty="0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otimização, 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redução </a:t>
            </a:r>
            <a:r>
              <a:rPr lang="pt-BR" dirty="0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de custos 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e melhoria da qualidade do </a:t>
            </a:r>
            <a:r>
              <a:rPr lang="pt-BR" dirty="0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produto. </a:t>
            </a:r>
            <a:r>
              <a:rPr lang="pt-BR" dirty="0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Contribuir com a análise 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de modos de falha no </a:t>
            </a:r>
            <a:r>
              <a:rPr lang="pt-BR" dirty="0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processo, 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baseado em ferramenta </a:t>
            </a:r>
            <a:r>
              <a:rPr lang="pt-BR" dirty="0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FMEA</a:t>
            </a:r>
            <a:r>
              <a:rPr lang="pt-BR" dirty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.</a:t>
            </a:r>
            <a:r>
              <a:rPr lang="pt-BR" dirty="0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pt-BR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Cronometrar </a:t>
            </a:r>
            <a:r>
              <a:rPr lang="pt-BR" smtClean="0">
                <a:solidFill>
                  <a:schemeClr val="bg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operações.</a:t>
            </a:r>
            <a:endParaRPr lang="pt-BR" b="1" dirty="0">
              <a:solidFill>
                <a:srgbClr val="004B16"/>
              </a:solidFill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0BC49EB-B150-4619-94AE-C4C36FB05B97}"/>
              </a:ext>
            </a:extLst>
          </p:cNvPr>
          <p:cNvSpPr txBox="1"/>
          <p:nvPr/>
        </p:nvSpPr>
        <p:spPr>
          <a:xfrm>
            <a:off x="-253437" y="5399396"/>
            <a:ext cx="691410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8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pt-BR" sz="1600" dirty="0">
                <a:solidFill>
                  <a:prstClr val="white"/>
                </a:solidFill>
                <a:latin typeface="Bahnschrift Light SemiCondensed" panose="020B0502040204020203" pitchFamily="34" charset="0"/>
                <a:cs typeface="Arial" pitchFamily="34" charset="0"/>
              </a:rPr>
              <a:t>Envie seu currículo: </a:t>
            </a:r>
            <a:r>
              <a:rPr lang="pt-BR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trabalhe-conosco@midoriautoleather.com.br</a:t>
            </a:r>
            <a:r>
              <a:rPr lang="pt-BR" sz="900" dirty="0">
                <a:solidFill>
                  <a:prstClr val="white"/>
                </a:solidFill>
                <a:cs typeface="Arial" pitchFamily="34" charset="0"/>
              </a:rPr>
              <a:t> </a:t>
            </a:r>
            <a:endParaRPr lang="pt-BR" sz="1600" dirty="0" smtClean="0">
              <a:solidFill>
                <a:schemeClr val="bg1"/>
              </a:solidFill>
              <a:latin typeface="Bahnschrift Light SemiCondensed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600" dirty="0" smtClean="0">
                <a:solidFill>
                  <a:schemeClr val="bg1"/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Assunto</a:t>
            </a:r>
            <a:r>
              <a:rPr lang="pt-BR" sz="1600" dirty="0">
                <a:solidFill>
                  <a:schemeClr val="bg1"/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1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ESTAGIÁRIO </a:t>
            </a:r>
            <a:r>
              <a:rPr lang="pt-BR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DE ENGENHARIA DE PROCESSOS</a:t>
            </a:r>
            <a:endParaRPr lang="pt-BR" sz="16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15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cs typeface="Arial" pitchFamily="34" charset="0"/>
              </a:rPr>
              <a:t>                                           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3" y="6281137"/>
            <a:ext cx="1457974" cy="540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389" y="1996257"/>
            <a:ext cx="2885669" cy="2253406"/>
          </a:xfrm>
          <a:prstGeom prst="rect">
            <a:avLst/>
          </a:prstGeom>
          <a:effectLst>
            <a:outerShdw dist="50800" dir="48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3285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Slide">
  <a:themeElements>
    <a:clrScheme name="Midori Auto Leather">
      <a:dk1>
        <a:sysClr val="windowText" lastClr="000000"/>
      </a:dk1>
      <a:lt1>
        <a:sysClr val="window" lastClr="FFFFFF"/>
      </a:lt1>
      <a:dk2>
        <a:srgbClr val="008444"/>
      </a:dk2>
      <a:lt2>
        <a:srgbClr val="CACAC8"/>
      </a:lt2>
      <a:accent1>
        <a:srgbClr val="8C8D8E"/>
      </a:accent1>
      <a:accent2>
        <a:srgbClr val="FF83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6268</TotalTime>
  <Words>42</Words>
  <Application>Microsoft Office PowerPoint</Application>
  <PresentationFormat>Apresentação na tela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</vt:i4>
      </vt:variant>
    </vt:vector>
  </HeadingPairs>
  <TitlesOfParts>
    <vt:vector size="13" baseType="lpstr">
      <vt:lpstr>Arial</vt:lpstr>
      <vt:lpstr>Bahnschrift Light</vt:lpstr>
      <vt:lpstr>Bahnschrift Light SemiCondensed</vt:lpstr>
      <vt:lpstr>Calibri</vt:lpstr>
      <vt:lpstr>Calibri Light</vt:lpstr>
      <vt:lpstr>Franklin Gothic Book</vt:lpstr>
      <vt:lpstr>Segoe UI</vt:lpstr>
      <vt:lpstr>Times New Roman</vt:lpstr>
      <vt:lpstr>Trajan Sans Pro</vt:lpstr>
      <vt:lpstr>Cover Page</vt:lpstr>
      <vt:lpstr>Divider Slide</vt:lpstr>
      <vt:lpstr>Crop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Elledge</dc:creator>
  <cp:lastModifiedBy>Natalia Muriana</cp:lastModifiedBy>
  <cp:revision>337</cp:revision>
  <cp:lastPrinted>2016-11-25T18:43:47Z</cp:lastPrinted>
  <dcterms:created xsi:type="dcterms:W3CDTF">2015-10-28T19:42:42Z</dcterms:created>
  <dcterms:modified xsi:type="dcterms:W3CDTF">2023-03-24T18:09:29Z</dcterms:modified>
</cp:coreProperties>
</file>